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  <p:sldMasterId id="2147483732" r:id="rId2"/>
  </p:sldMasterIdLst>
  <p:notesMasterIdLst>
    <p:notesMasterId r:id="rId17"/>
  </p:notesMasterIdLst>
  <p:sldIdLst>
    <p:sldId id="256" r:id="rId3"/>
    <p:sldId id="267" r:id="rId4"/>
    <p:sldId id="261" r:id="rId5"/>
    <p:sldId id="296" r:id="rId6"/>
    <p:sldId id="309" r:id="rId7"/>
    <p:sldId id="311" r:id="rId8"/>
    <p:sldId id="306" r:id="rId9"/>
    <p:sldId id="312" r:id="rId10"/>
    <p:sldId id="313" r:id="rId11"/>
    <p:sldId id="314" r:id="rId12"/>
    <p:sldId id="316" r:id="rId13"/>
    <p:sldId id="315" r:id="rId14"/>
    <p:sldId id="277" r:id="rId15"/>
    <p:sldId id="270" r:id="rId16"/>
  </p:sldIdLst>
  <p:sldSz cx="12192000" cy="6858000"/>
  <p:notesSz cx="6858000" cy="9144000"/>
  <p:embeddedFontLst>
    <p:embeddedFont>
      <p:font typeface="함초롬바탕" panose="02030604000101010101" pitchFamily="18" charset="-127"/>
      <p:regular r:id="rId18"/>
      <p:bold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Wingdings 2" panose="05020102010507070707" pitchFamily="18" charset="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5DD"/>
    <a:srgbClr val="A0BEE0"/>
    <a:srgbClr val="FF3399"/>
    <a:srgbClr val="6573A7"/>
    <a:srgbClr val="6B9FC7"/>
    <a:srgbClr val="4E6294"/>
    <a:srgbClr val="3A4966"/>
    <a:srgbClr val="798DB3"/>
    <a:srgbClr val="8F9EC4"/>
    <a:srgbClr val="A3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18" y="90"/>
      </p:cViewPr>
      <p:guideLst>
        <p:guide orient="horz" pos="958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B342A-FAC3-4870-8F6D-96CD123C32E6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DCB4A-0412-4D62-95B0-422D8851D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6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9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7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5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8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8726A15-0CE7-42AF-A749-8EA93801066B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205203-6905-4216-8EBE-455F316861CB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D12567-F5A6-4A20-B329-EB6A0868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849F6-5A3D-4765-82CA-6E4DBF3CE8CE}"/>
              </a:ext>
            </a:extLst>
          </p:cNvPr>
          <p:cNvSpPr txBox="1"/>
          <p:nvPr/>
        </p:nvSpPr>
        <p:spPr>
          <a:xfrm>
            <a:off x="3281528" y="2448086"/>
            <a:ext cx="562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Mood Chaser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CB48-FD30-4261-8B8C-A946ED6BF9E5}"/>
              </a:ext>
            </a:extLst>
          </p:cNvPr>
          <p:cNvSpPr txBox="1"/>
          <p:nvPr/>
        </p:nvSpPr>
        <p:spPr>
          <a:xfrm>
            <a:off x="3281528" y="3226881"/>
            <a:ext cx="5628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Real-time Analyze people’s Emotion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60A20-1A86-420E-B598-8F185F400D60}"/>
              </a:ext>
            </a:extLst>
          </p:cNvPr>
          <p:cNvSpPr txBox="1"/>
          <p:nvPr/>
        </p:nvSpPr>
        <p:spPr>
          <a:xfrm>
            <a:off x="3281528" y="4487647"/>
            <a:ext cx="56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김용운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(PL),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소홍식</a:t>
            </a:r>
            <a:r>
              <a:rPr lang="en-US" altLang="ko-KR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</a:t>
            </a:r>
            <a:r>
              <a:rPr lang="ko-KR" altLang="en-US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r>
              <a:rPr lang="ko-KR" altLang="en-US"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757F1-2873-4135-9971-91D229ACF127}"/>
              </a:ext>
            </a:extLst>
          </p:cNvPr>
          <p:cNvSpPr txBox="1"/>
          <p:nvPr/>
        </p:nvSpPr>
        <p:spPr>
          <a:xfrm>
            <a:off x="3281528" y="5091501"/>
            <a:ext cx="562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2018. 05. 03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C320C-AD99-47F0-9627-A3FB8D9AE689}"/>
              </a:ext>
            </a:extLst>
          </p:cNvPr>
          <p:cNvSpPr txBox="1"/>
          <p:nvPr/>
        </p:nvSpPr>
        <p:spPr>
          <a:xfrm>
            <a:off x="8910467" y="5647660"/>
            <a:ext cx="30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발표자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김용운</a:t>
            </a:r>
          </a:p>
        </p:txBody>
      </p:sp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C93233-5DD2-4A76-8EF5-A965288FF6BF}"/>
              </a:ext>
            </a:extLst>
          </p:cNvPr>
          <p:cNvSpPr/>
          <p:nvPr/>
        </p:nvSpPr>
        <p:spPr>
          <a:xfrm>
            <a:off x="3664328" y="1211584"/>
            <a:ext cx="5289172" cy="1828800"/>
          </a:xfrm>
          <a:prstGeom prst="rect">
            <a:avLst/>
          </a:prstGeom>
          <a:solidFill>
            <a:srgbClr val="A6C5D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48712A-F66C-4E22-A50C-5E23FC122CC6}"/>
              </a:ext>
            </a:extLst>
          </p:cNvPr>
          <p:cNvSpPr/>
          <p:nvPr/>
        </p:nvSpPr>
        <p:spPr>
          <a:xfrm>
            <a:off x="2700338" y="3863342"/>
            <a:ext cx="7024688" cy="1866899"/>
          </a:xfrm>
          <a:prstGeom prst="rect">
            <a:avLst/>
          </a:prstGeom>
          <a:solidFill>
            <a:srgbClr val="A6C5D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2D3E42-009D-4EA7-B87E-A14D7EDE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3" y="3960501"/>
            <a:ext cx="6838950" cy="1628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249CDF-4E75-40F6-A7A4-CE594686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01" y="1364925"/>
            <a:ext cx="50958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5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E4C73E-DD76-41B8-8FDF-191790AF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77" y="1272771"/>
            <a:ext cx="5491696" cy="52394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5EBFD2-31D9-4AE2-8E18-A99880F56BD3}"/>
              </a:ext>
            </a:extLst>
          </p:cNvPr>
          <p:cNvSpPr/>
          <p:nvPr/>
        </p:nvSpPr>
        <p:spPr>
          <a:xfrm>
            <a:off x="6603558" y="87266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최인규 외 3인: 깊은 </a:t>
            </a:r>
            <a:r>
              <a:rPr lang="ko-KR" altLang="en-US" sz="1000" dirty="0" err="1"/>
              <a:t>Convolutional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Neural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Network를</a:t>
            </a:r>
            <a:r>
              <a:rPr lang="ko-KR" altLang="en-US" sz="1000" dirty="0"/>
              <a:t> 이용한 얼굴표정 분류 기법 </a:t>
            </a:r>
            <a:endParaRPr lang="en-US" altLang="ko-KR" sz="1000" dirty="0"/>
          </a:p>
          <a:p>
            <a:r>
              <a:rPr lang="ko-KR" altLang="en-US" sz="1000" dirty="0"/>
              <a:t>(</a:t>
            </a:r>
            <a:r>
              <a:rPr lang="ko-KR" altLang="en-US" sz="1000" dirty="0" err="1"/>
              <a:t>In-kyu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Choi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al</a:t>
            </a:r>
            <a:r>
              <a:rPr lang="ko-KR" altLang="en-US" sz="1000" dirty="0"/>
              <a:t>.: </a:t>
            </a:r>
            <a:r>
              <a:rPr lang="ko-KR" altLang="en-US" sz="1000" dirty="0" err="1"/>
              <a:t>Facial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Expression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Classification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Deep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Convolutional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Neural</a:t>
            </a:r>
            <a:r>
              <a:rPr lang="ko-KR" altLang="en-US" sz="1000" dirty="0"/>
              <a:t>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5636B-BE72-4BAB-8886-8F692F3C8EDC}"/>
              </a:ext>
            </a:extLst>
          </p:cNvPr>
          <p:cNvSpPr txBox="1"/>
          <p:nvPr/>
        </p:nvSpPr>
        <p:spPr>
          <a:xfrm>
            <a:off x="911749" y="121584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데이터셋의 문제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E28AF-CF19-445E-A767-D1CDA22BA6AE}"/>
              </a:ext>
            </a:extLst>
          </p:cNvPr>
          <p:cNvSpPr txBox="1"/>
          <p:nvPr/>
        </p:nvSpPr>
        <p:spPr>
          <a:xfrm>
            <a:off x="615055" y="1801698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91F07-E625-4C79-820F-4456142294BE}"/>
              </a:ext>
            </a:extLst>
          </p:cNvPr>
          <p:cNvSpPr txBox="1"/>
          <p:nvPr/>
        </p:nvSpPr>
        <p:spPr>
          <a:xfrm>
            <a:off x="1653240" y="2240760"/>
            <a:ext cx="8594218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낮은 해상도에 맞춰진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CNN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구조가 설계되면 학습 시 고해상도에 영상을 적용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하게 되면 구조에 맞게 강제적으로 영상 크기 조절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D261D-FCE4-46AF-8F90-58959A49D6B4}"/>
              </a:ext>
            </a:extLst>
          </p:cNvPr>
          <p:cNvSpPr txBox="1"/>
          <p:nvPr/>
        </p:nvSpPr>
        <p:spPr>
          <a:xfrm>
            <a:off x="1653239" y="1908338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낮은 해상도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E069A6-426E-4748-953A-21D3A300F339}"/>
              </a:ext>
            </a:extLst>
          </p:cNvPr>
          <p:cNvGrpSpPr/>
          <p:nvPr/>
        </p:nvGrpSpPr>
        <p:grpSpPr>
          <a:xfrm>
            <a:off x="457199" y="1911234"/>
            <a:ext cx="826170" cy="704636"/>
            <a:chOff x="5809133" y="2378955"/>
            <a:chExt cx="826170" cy="7046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D52FADB-D3D6-4757-AE01-DB2859FA8E05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9C6EF07-A268-4AAD-88C1-8287C42768E3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6E25D9B-DC74-4624-9E03-FBF195596E5B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49A3CD-511C-459F-B69D-C900C5717CA9}"/>
                </a:ext>
              </a:extLst>
            </p:cNvPr>
            <p:cNvSpPr txBox="1"/>
            <p:nvPr/>
          </p:nvSpPr>
          <p:spPr>
            <a:xfrm>
              <a:off x="5809133" y="2545336"/>
              <a:ext cx="826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01</a:t>
              </a:r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94E446-074E-41CE-91EE-72E22BAE8EC6}"/>
              </a:ext>
            </a:extLst>
          </p:cNvPr>
          <p:cNvGrpSpPr/>
          <p:nvPr/>
        </p:nvGrpSpPr>
        <p:grpSpPr>
          <a:xfrm>
            <a:off x="1984138" y="2948538"/>
            <a:ext cx="3966211" cy="1177229"/>
            <a:chOff x="1059984" y="3054401"/>
            <a:chExt cx="5612693" cy="15481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4FF0644-8902-47BA-B840-6C12D26F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984" y="3520443"/>
              <a:ext cx="709490" cy="601648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69B23FE-454B-4736-B420-BCFFCDDEDF1D}"/>
                </a:ext>
              </a:extLst>
            </p:cNvPr>
            <p:cNvSpPr/>
            <p:nvPr/>
          </p:nvSpPr>
          <p:spPr>
            <a:xfrm>
              <a:off x="3122167" y="3615005"/>
              <a:ext cx="1104900" cy="4367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632AAB-9715-4FEF-9EB8-4854D56B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866" y="3054401"/>
              <a:ext cx="1825677" cy="154817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34513D-4797-4122-8376-FBECB6AB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936" y="3054401"/>
              <a:ext cx="1829741" cy="154543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4C7BDA-999A-49EB-8894-8375013EB6C9}"/>
              </a:ext>
            </a:extLst>
          </p:cNvPr>
          <p:cNvSpPr txBox="1"/>
          <p:nvPr/>
        </p:nvSpPr>
        <p:spPr>
          <a:xfrm>
            <a:off x="615055" y="5285184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14A4EC-616B-418E-A057-7D53074B804D}"/>
              </a:ext>
            </a:extLst>
          </p:cNvPr>
          <p:cNvGrpSpPr/>
          <p:nvPr/>
        </p:nvGrpSpPr>
        <p:grpSpPr>
          <a:xfrm>
            <a:off x="457199" y="4516647"/>
            <a:ext cx="826170" cy="704636"/>
            <a:chOff x="5809133" y="3424387"/>
            <a:chExt cx="826170" cy="70463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8A0F494-D7D5-4E79-A4A1-8BCB37AD48B4}"/>
                </a:ext>
              </a:extLst>
            </p:cNvPr>
            <p:cNvGrpSpPr/>
            <p:nvPr/>
          </p:nvGrpSpPr>
          <p:grpSpPr>
            <a:xfrm>
              <a:off x="5869900" y="3424387"/>
              <a:ext cx="704636" cy="704636"/>
              <a:chOff x="5869900" y="2407536"/>
              <a:chExt cx="704636" cy="70463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331550C-CB9F-4A42-9A86-BCC470033311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77A7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67B31E1-69B3-400F-8B21-09CAAF7FF198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77A7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C6549D-CBDB-40BB-9D66-BAC6D9F00D04}"/>
                </a:ext>
              </a:extLst>
            </p:cNvPr>
            <p:cNvSpPr txBox="1"/>
            <p:nvPr/>
          </p:nvSpPr>
          <p:spPr>
            <a:xfrm>
              <a:off x="5809133" y="3590768"/>
              <a:ext cx="826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02</a:t>
              </a:r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742D94-2931-4298-9FD6-D8EBA23CE417}"/>
              </a:ext>
            </a:extLst>
          </p:cNvPr>
          <p:cNvSpPr txBox="1"/>
          <p:nvPr/>
        </p:nvSpPr>
        <p:spPr>
          <a:xfrm>
            <a:off x="1647492" y="4844986"/>
            <a:ext cx="859421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잘못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레이블된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영상이 있으면 학습과정에서 오류가 있을 수 있음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AB664-24F7-4A51-ADE3-1AA3ADAB0DFF}"/>
              </a:ext>
            </a:extLst>
          </p:cNvPr>
          <p:cNvSpPr txBox="1"/>
          <p:nvPr/>
        </p:nvSpPr>
        <p:spPr>
          <a:xfrm>
            <a:off x="1653239" y="4513751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잘못 </a:t>
            </a:r>
            <a:r>
              <a:rPr lang="ko-KR" altLang="en-US" sz="1600" b="1" dirty="0" err="1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레이블된</a:t>
            </a:r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영상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4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20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D073A-FD4E-4922-B41F-8906A4375F27}"/>
              </a:ext>
            </a:extLst>
          </p:cNvPr>
          <p:cNvSpPr txBox="1"/>
          <p:nvPr/>
        </p:nvSpPr>
        <p:spPr>
          <a:xfrm>
            <a:off x="1066803" y="1897028"/>
            <a:ext cx="7424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세에서 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 사이의 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명의 여성과 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명의 남성에 대하여 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-90, -45, 0, +45, +90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다섯 각도에서 촬영된 약 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4900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여장의 영상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84615-234F-4265-A4FA-1EED56404C94}"/>
              </a:ext>
            </a:extLst>
          </p:cNvPr>
          <p:cNvSpPr txBox="1"/>
          <p:nvPr/>
        </p:nvSpPr>
        <p:spPr>
          <a:xfrm>
            <a:off x="1066803" y="1149789"/>
            <a:ext cx="594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Karolinska Directed Emotional Faces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F5B4D-A47C-4CB1-8A2C-569FAAEDB1E9}"/>
              </a:ext>
            </a:extLst>
          </p:cNvPr>
          <p:cNvSpPr txBox="1"/>
          <p:nvPr/>
        </p:nvSpPr>
        <p:spPr>
          <a:xfrm>
            <a:off x="7239360" y="1246410"/>
            <a:ext cx="176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출처 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kdef.se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8C2F1-E7AA-4B83-BE74-718C64CBE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5" y="3990783"/>
            <a:ext cx="1341947" cy="1819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83C02-2D9C-4644-832A-3C8D2589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2" y="3990783"/>
            <a:ext cx="1341946" cy="1819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21591E-0E69-4523-9EED-593309FCF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67" y="3990783"/>
            <a:ext cx="1341947" cy="18195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549856-8C96-4F49-91B0-2083ABF2F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93" y="3990781"/>
            <a:ext cx="1341947" cy="18195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49719F-0757-4E7F-824A-29783786B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19" y="3966988"/>
            <a:ext cx="1341947" cy="18195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772769-1AF1-46EF-B1D2-99A05F933872}"/>
              </a:ext>
            </a:extLst>
          </p:cNvPr>
          <p:cNvSpPr txBox="1"/>
          <p:nvPr/>
        </p:nvSpPr>
        <p:spPr>
          <a:xfrm>
            <a:off x="7312143" y="2527843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AA1F8-828F-4347-B6CF-51FC91D3042C}"/>
              </a:ext>
            </a:extLst>
          </p:cNvPr>
          <p:cNvSpPr txBox="1"/>
          <p:nvPr/>
        </p:nvSpPr>
        <p:spPr>
          <a:xfrm>
            <a:off x="7312143" y="3699622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5E7573-1DEB-43E8-B078-9F7C9B4CD35F}"/>
              </a:ext>
            </a:extLst>
          </p:cNvPr>
          <p:cNvSpPr/>
          <p:nvPr/>
        </p:nvSpPr>
        <p:spPr>
          <a:xfrm>
            <a:off x="1066803" y="2785271"/>
            <a:ext cx="72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무표정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행복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슬픔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화남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놀람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두려움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역겨움 총 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가지의 표정으로 되어있다</a:t>
            </a:r>
            <a:r>
              <a:rPr lang="en-US" altLang="ko-KR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2B158F-BE27-4C36-B5AF-8608F5E42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45" y="3864874"/>
            <a:ext cx="2124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1540F-D1CF-45CE-AFB7-DBAE08594620}"/>
              </a:ext>
            </a:extLst>
          </p:cNvPr>
          <p:cNvSpPr txBox="1"/>
          <p:nvPr/>
        </p:nvSpPr>
        <p:spPr>
          <a:xfrm>
            <a:off x="4142870" y="2532821"/>
            <a:ext cx="5229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7240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C9BA9-400A-4999-9D86-C3F0E284427A}"/>
              </a:ext>
            </a:extLst>
          </p:cNvPr>
          <p:cNvGrpSpPr/>
          <p:nvPr/>
        </p:nvGrpSpPr>
        <p:grpSpPr>
          <a:xfrm>
            <a:off x="0" y="1552769"/>
            <a:ext cx="10566399" cy="4572000"/>
            <a:chOff x="0" y="1552769"/>
            <a:chExt cx="10566399" cy="4572000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DCF7F21A-5004-4D91-824F-DEC2053F5E0F}"/>
                </a:ext>
              </a:extLst>
            </p:cNvPr>
            <p:cNvSpPr/>
            <p:nvPr/>
          </p:nvSpPr>
          <p:spPr>
            <a:xfrm rot="5400000" flipH="1">
              <a:off x="178357" y="4817390"/>
              <a:ext cx="1785133" cy="829626"/>
            </a:xfrm>
            <a:prstGeom prst="parallelogram">
              <a:avLst>
                <a:gd name="adj" fmla="val 6845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9DCEFD1-8137-41F9-9E90-3ADA27186FEA}"/>
                </a:ext>
              </a:extLst>
            </p:cNvPr>
            <p:cNvSpPr/>
            <p:nvPr/>
          </p:nvSpPr>
          <p:spPr>
            <a:xfrm>
              <a:off x="1486850" y="2979612"/>
              <a:ext cx="9079549" cy="85915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69EB6BEC-8C59-4E59-B9D1-17897531448E}"/>
                </a:ext>
              </a:extLst>
            </p:cNvPr>
            <p:cNvSpPr/>
            <p:nvPr/>
          </p:nvSpPr>
          <p:spPr>
            <a:xfrm>
              <a:off x="1486851" y="2120455"/>
              <a:ext cx="6191718" cy="85915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5A3C5FF3-4E3C-481A-81E8-E6B4DEC67A18}"/>
                </a:ext>
              </a:extLst>
            </p:cNvPr>
            <p:cNvSpPr/>
            <p:nvPr/>
          </p:nvSpPr>
          <p:spPr>
            <a:xfrm>
              <a:off x="1486851" y="3838769"/>
              <a:ext cx="7250749" cy="85915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D05E8A1A-9B5D-4A1F-9279-530A7170B54A}"/>
                </a:ext>
              </a:extLst>
            </p:cNvPr>
            <p:cNvSpPr/>
            <p:nvPr/>
          </p:nvSpPr>
          <p:spPr>
            <a:xfrm>
              <a:off x="1486851" y="4697926"/>
              <a:ext cx="8228649" cy="85915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99A094-B663-4697-92A0-7BC5D793B84B}"/>
                </a:ext>
              </a:extLst>
            </p:cNvPr>
            <p:cNvSpPr/>
            <p:nvPr/>
          </p:nvSpPr>
          <p:spPr>
            <a:xfrm>
              <a:off x="0" y="1552769"/>
              <a:ext cx="657225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26DC6-D593-4EEB-AB2A-E4AD9F95048B}"/>
                </a:ext>
              </a:extLst>
            </p:cNvPr>
            <p:cNvSpPr/>
            <p:nvPr/>
          </p:nvSpPr>
          <p:spPr>
            <a:xfrm>
              <a:off x="0" y="2695769"/>
              <a:ext cx="657225" cy="1143000"/>
            </a:xfrm>
            <a:prstGeom prst="rect">
              <a:avLst/>
            </a:prstGeom>
            <a:solidFill>
              <a:srgbClr val="6B9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842D5C-1B86-4E01-A655-4615ED5D12D8}"/>
                </a:ext>
              </a:extLst>
            </p:cNvPr>
            <p:cNvSpPr/>
            <p:nvPr/>
          </p:nvSpPr>
          <p:spPr>
            <a:xfrm>
              <a:off x="0" y="3838769"/>
              <a:ext cx="657225" cy="1143000"/>
            </a:xfrm>
            <a:prstGeom prst="rect">
              <a:avLst/>
            </a:prstGeom>
            <a:solidFill>
              <a:srgbClr val="657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C21085-C574-41C7-A69D-1EE2E3B14535}"/>
                </a:ext>
              </a:extLst>
            </p:cNvPr>
            <p:cNvSpPr/>
            <p:nvPr/>
          </p:nvSpPr>
          <p:spPr>
            <a:xfrm>
              <a:off x="0" y="4981769"/>
              <a:ext cx="657225" cy="1143000"/>
            </a:xfrm>
            <a:prstGeom prst="rect">
              <a:avLst/>
            </a:prstGeom>
            <a:solidFill>
              <a:srgbClr val="4E6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AE31C14-9336-4597-9806-569431A3CD81}"/>
                </a:ext>
              </a:extLst>
            </p:cNvPr>
            <p:cNvSpPr/>
            <p:nvPr/>
          </p:nvSpPr>
          <p:spPr>
            <a:xfrm rot="16200000">
              <a:off x="185721" y="2026270"/>
              <a:ext cx="1772633" cy="829626"/>
            </a:xfrm>
            <a:prstGeom prst="parallelogram">
              <a:avLst>
                <a:gd name="adj" fmla="val 68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53B881A-0DC6-4BDA-ACAA-E553671E8B73}"/>
                </a:ext>
              </a:extLst>
            </p:cNvPr>
            <p:cNvSpPr/>
            <p:nvPr/>
          </p:nvSpPr>
          <p:spPr>
            <a:xfrm rot="16200000">
              <a:off x="184607" y="3167273"/>
              <a:ext cx="1772633" cy="829626"/>
            </a:xfrm>
            <a:prstGeom prst="parallelogram">
              <a:avLst>
                <a:gd name="adj" fmla="val 3401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B2914BC-FE4C-4518-A784-696DE9F0BD88}"/>
                </a:ext>
              </a:extLst>
            </p:cNvPr>
            <p:cNvSpPr/>
            <p:nvPr/>
          </p:nvSpPr>
          <p:spPr>
            <a:xfrm rot="5400000" flipH="1">
              <a:off x="495660" y="3999219"/>
              <a:ext cx="1150528" cy="829626"/>
            </a:xfrm>
            <a:prstGeom prst="parallelogram">
              <a:avLst>
                <a:gd name="adj" fmla="val 352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94060B-8012-422C-A9C9-BC590C4778F4}"/>
                </a:ext>
              </a:extLst>
            </p:cNvPr>
            <p:cNvSpPr/>
            <p:nvPr/>
          </p:nvSpPr>
          <p:spPr>
            <a:xfrm rot="5400000" flipH="1">
              <a:off x="742407" y="3752471"/>
              <a:ext cx="657033" cy="829626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CD46D49-A021-466F-B39F-29FAEC3D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7553978" y="4001029"/>
            <a:ext cx="623549" cy="534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23768-FCAF-4ED1-88EE-1AA34E6A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" t="9042" r="-2653" b="19827"/>
          <a:stretch/>
        </p:blipFill>
        <p:spPr>
          <a:xfrm>
            <a:off x="6494301" y="2265565"/>
            <a:ext cx="799852" cy="568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E73695-F506-41E8-8645-E9172098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9475899" y="3139647"/>
            <a:ext cx="632838" cy="5390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1B4056-179E-4CBF-900B-DAD6C44D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8620868" y="4860187"/>
            <a:ext cx="615551" cy="534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7570C-6B9A-4B2A-9C8D-F89C7B639F99}"/>
              </a:ext>
            </a:extLst>
          </p:cNvPr>
          <p:cNvSpPr txBox="1"/>
          <p:nvPr/>
        </p:nvSpPr>
        <p:spPr>
          <a:xfrm>
            <a:off x="1717441" y="234997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 및 회의 보고서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76FCE-67A4-42C0-B383-73B511E86600}"/>
              </a:ext>
            </a:extLst>
          </p:cNvPr>
          <p:cNvSpPr txBox="1"/>
          <p:nvPr/>
        </p:nvSpPr>
        <p:spPr>
          <a:xfrm>
            <a:off x="1717441" y="3213681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0390DE-0B50-47D6-8EBB-9F97B99FC083}"/>
              </a:ext>
            </a:extLst>
          </p:cNvPr>
          <p:cNvSpPr txBox="1"/>
          <p:nvPr/>
        </p:nvSpPr>
        <p:spPr>
          <a:xfrm>
            <a:off x="1717441" y="4079129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216E42-C2D5-4487-B749-C0BDD25047E0}"/>
              </a:ext>
            </a:extLst>
          </p:cNvPr>
          <p:cNvSpPr txBox="1"/>
          <p:nvPr/>
        </p:nvSpPr>
        <p:spPr>
          <a:xfrm>
            <a:off x="1717441" y="4922562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Q &amp; A</a:t>
            </a:r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12B74-F061-4443-94E1-533A4EFCDE58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B137FF-5336-47F9-A46C-F1F45C09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74548"/>
              </p:ext>
            </p:extLst>
          </p:nvPr>
        </p:nvGraphicFramePr>
        <p:xfrm>
          <a:off x="282803" y="922330"/>
          <a:ext cx="11557268" cy="5401557"/>
        </p:xfrm>
        <a:graphic>
          <a:graphicData uri="http://schemas.openxmlformats.org/drawingml/2006/table">
            <a:tbl>
              <a:tblPr/>
              <a:tblGrid>
                <a:gridCol w="2249539">
                  <a:extLst>
                    <a:ext uri="{9D8B030D-6E8A-4147-A177-3AD203B41FA5}">
                      <a16:colId xmlns:a16="http://schemas.microsoft.com/office/drawing/2014/main" val="4161887581"/>
                    </a:ext>
                  </a:extLst>
                </a:gridCol>
                <a:gridCol w="2249539">
                  <a:extLst>
                    <a:ext uri="{9D8B030D-6E8A-4147-A177-3AD203B41FA5}">
                      <a16:colId xmlns:a16="http://schemas.microsoft.com/office/drawing/2014/main" val="38260415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10556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71548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20920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3428836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5519792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28917059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13280592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46682506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12971618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87658036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615507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70270243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43651148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98368823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018440116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95046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90203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030522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1900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5481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42077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3893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297306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3040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93AA47-AAE2-4A4B-A1C1-C1CD2ADAA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274638"/>
              </p:ext>
            </p:extLst>
          </p:nvPr>
        </p:nvGraphicFramePr>
        <p:xfrm>
          <a:off x="282797" y="922336"/>
          <a:ext cx="11557274" cy="5401557"/>
        </p:xfrm>
        <a:graphic>
          <a:graphicData uri="http://schemas.openxmlformats.org/drawingml/2006/table">
            <a:tbl>
              <a:tblPr/>
              <a:tblGrid>
                <a:gridCol w="2249542">
                  <a:extLst>
                    <a:ext uri="{9D8B030D-6E8A-4147-A177-3AD203B41FA5}">
                      <a16:colId xmlns:a16="http://schemas.microsoft.com/office/drawing/2014/main" val="1918085010"/>
                    </a:ext>
                  </a:extLst>
                </a:gridCol>
                <a:gridCol w="2249542">
                  <a:extLst>
                    <a:ext uri="{9D8B030D-6E8A-4147-A177-3AD203B41FA5}">
                      <a16:colId xmlns:a16="http://schemas.microsoft.com/office/drawing/2014/main" val="138741546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59990063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87697250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131329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37206077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199860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73963211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78401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002864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35803503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63283736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464883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5310757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20204290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94844638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104293344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877407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29105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493059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1182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4207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3214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31138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567473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9579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D2CDDC2-9F65-4ABA-8895-71FA3D43975F}"/>
              </a:ext>
            </a:extLst>
          </p:cNvPr>
          <p:cNvSpPr/>
          <p:nvPr/>
        </p:nvSpPr>
        <p:spPr>
          <a:xfrm>
            <a:off x="8525975" y="922330"/>
            <a:ext cx="490194" cy="54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B0DEBF-5386-4F41-A834-CC387095CA92}"/>
              </a:ext>
            </a:extLst>
          </p:cNvPr>
          <p:cNvGrpSpPr/>
          <p:nvPr/>
        </p:nvGrpSpPr>
        <p:grpSpPr>
          <a:xfrm>
            <a:off x="125512" y="951259"/>
            <a:ext cx="2159626" cy="497322"/>
            <a:chOff x="43235" y="1398834"/>
            <a:chExt cx="2230065" cy="1345354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6B8519D2-EE57-455D-901F-A3C728034005}"/>
                </a:ext>
              </a:extLst>
            </p:cNvPr>
            <p:cNvSpPr/>
            <p:nvPr/>
          </p:nvSpPr>
          <p:spPr>
            <a:xfrm flipH="1">
              <a:off x="685799" y="1398834"/>
              <a:ext cx="371475" cy="37147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A983A4-C7EA-413F-A059-09A98F85FA98}"/>
                </a:ext>
              </a:extLst>
            </p:cNvPr>
            <p:cNvSpPr/>
            <p:nvPr/>
          </p:nvSpPr>
          <p:spPr>
            <a:xfrm>
              <a:off x="685800" y="1770309"/>
              <a:ext cx="1587500" cy="948377"/>
            </a:xfrm>
            <a:prstGeom prst="rect">
              <a:avLst/>
            </a:prstGeom>
            <a:solidFill>
              <a:srgbClr val="7A8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C2260-885D-49C2-B4EF-A8F33ED28E39}"/>
                </a:ext>
              </a:extLst>
            </p:cNvPr>
            <p:cNvSpPr txBox="1"/>
            <p:nvPr/>
          </p:nvSpPr>
          <p:spPr>
            <a:xfrm>
              <a:off x="43235" y="1828333"/>
              <a:ext cx="1509730" cy="91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장소</a:t>
              </a:r>
              <a:endPara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39BF87-64B7-40D8-ACA8-1F8C35740466}"/>
              </a:ext>
            </a:extLst>
          </p:cNvPr>
          <p:cNvGrpSpPr/>
          <p:nvPr/>
        </p:nvGrpSpPr>
        <p:grpSpPr>
          <a:xfrm>
            <a:off x="579864" y="2463172"/>
            <a:ext cx="1721711" cy="512728"/>
            <a:chOff x="551583" y="2580910"/>
            <a:chExt cx="1721717" cy="1415001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D8D9710F-46A5-4AA4-B2BA-F9812C3E1807}"/>
                </a:ext>
              </a:extLst>
            </p:cNvPr>
            <p:cNvSpPr/>
            <p:nvPr/>
          </p:nvSpPr>
          <p:spPr>
            <a:xfrm flipH="1">
              <a:off x="685799" y="2580910"/>
              <a:ext cx="371475" cy="371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1A3B1D-6F02-468A-8897-F7FAFC4E8370}"/>
                </a:ext>
              </a:extLst>
            </p:cNvPr>
            <p:cNvSpPr/>
            <p:nvPr/>
          </p:nvSpPr>
          <p:spPr>
            <a:xfrm>
              <a:off x="685800" y="2949863"/>
              <a:ext cx="1587500" cy="948377"/>
            </a:xfrm>
            <a:prstGeom prst="rect">
              <a:avLst/>
            </a:prstGeom>
            <a:solidFill>
              <a:srgbClr val="8C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A456EB-B202-47B5-A50F-AE01F7A84D80}"/>
                </a:ext>
              </a:extLst>
            </p:cNvPr>
            <p:cNvSpPr txBox="1"/>
            <p:nvPr/>
          </p:nvSpPr>
          <p:spPr>
            <a:xfrm>
              <a:off x="551583" y="3061587"/>
              <a:ext cx="1391779" cy="93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회의내용</a:t>
              </a:r>
              <a:endPara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32447E3-1E37-453F-9D34-C7261D6F3F08}"/>
              </a:ext>
            </a:extLst>
          </p:cNvPr>
          <p:cNvSpPr txBox="1"/>
          <p:nvPr/>
        </p:nvSpPr>
        <p:spPr>
          <a:xfrm>
            <a:off x="2793819" y="1107691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해동 </a:t>
            </a:r>
            <a:r>
              <a:rPr lang="ko-KR" altLang="en-US" sz="1600" b="1" dirty="0" err="1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스터디룸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7F0652-2CE3-4CC9-8810-01D62AB73E7F}"/>
              </a:ext>
            </a:extLst>
          </p:cNvPr>
          <p:cNvSpPr txBox="1"/>
          <p:nvPr/>
        </p:nvSpPr>
        <p:spPr>
          <a:xfrm>
            <a:off x="457199" y="260856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4.29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회의 보고서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4C3D52-3E70-4305-9AB9-1D971FC6C859}"/>
              </a:ext>
            </a:extLst>
          </p:cNvPr>
          <p:cNvGrpSpPr/>
          <p:nvPr/>
        </p:nvGrpSpPr>
        <p:grpSpPr>
          <a:xfrm>
            <a:off x="579864" y="4549044"/>
            <a:ext cx="1705270" cy="497317"/>
            <a:chOff x="568024" y="3757942"/>
            <a:chExt cx="1705276" cy="1362872"/>
          </a:xfrm>
        </p:grpSpPr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B718A776-BD3D-436D-9143-379D35E4731A}"/>
                </a:ext>
              </a:extLst>
            </p:cNvPr>
            <p:cNvSpPr/>
            <p:nvPr/>
          </p:nvSpPr>
          <p:spPr>
            <a:xfrm flipH="1">
              <a:off x="685799" y="3757942"/>
              <a:ext cx="371475" cy="37147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F4B545-572A-4C39-8698-C481DCA0A025}"/>
                </a:ext>
              </a:extLst>
            </p:cNvPr>
            <p:cNvSpPr/>
            <p:nvPr/>
          </p:nvSpPr>
          <p:spPr>
            <a:xfrm>
              <a:off x="685800" y="4124164"/>
              <a:ext cx="1587500" cy="948377"/>
            </a:xfrm>
            <a:prstGeom prst="rect">
              <a:avLst/>
            </a:prstGeom>
            <a:solidFill>
              <a:srgbClr val="90B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3A0FAF-81EE-4948-811A-C25CCC6D4545}"/>
                </a:ext>
              </a:extLst>
            </p:cNvPr>
            <p:cNvSpPr txBox="1"/>
            <p:nvPr/>
          </p:nvSpPr>
          <p:spPr>
            <a:xfrm>
              <a:off x="568024" y="4193024"/>
              <a:ext cx="1391779" cy="92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후속조치</a:t>
              </a:r>
              <a:endPara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6201D9-A989-42B8-AD45-BCB4717EF864}"/>
              </a:ext>
            </a:extLst>
          </p:cNvPr>
          <p:cNvGrpSpPr/>
          <p:nvPr/>
        </p:nvGrpSpPr>
        <p:grpSpPr>
          <a:xfrm>
            <a:off x="2863" y="1698243"/>
            <a:ext cx="2282271" cy="512566"/>
            <a:chOff x="-8971" y="4936333"/>
            <a:chExt cx="2282271" cy="1387860"/>
          </a:xfrm>
        </p:grpSpPr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C0F477F8-C0AE-44A1-AEB1-CD12EDC6F40C}"/>
                </a:ext>
              </a:extLst>
            </p:cNvPr>
            <p:cNvSpPr/>
            <p:nvPr/>
          </p:nvSpPr>
          <p:spPr>
            <a:xfrm flipH="1">
              <a:off x="685799" y="4936333"/>
              <a:ext cx="371475" cy="371475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B0D880-6C3D-4C0C-85B2-91522B56FF67}"/>
                </a:ext>
              </a:extLst>
            </p:cNvPr>
            <p:cNvSpPr/>
            <p:nvPr/>
          </p:nvSpPr>
          <p:spPr>
            <a:xfrm>
              <a:off x="685800" y="5307808"/>
              <a:ext cx="1587500" cy="948377"/>
            </a:xfrm>
            <a:prstGeom prst="rect">
              <a:avLst/>
            </a:prstGeom>
            <a:solidFill>
              <a:srgbClr val="7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20015B-61BF-45C2-9210-5ABDFE0F3E8D}"/>
                </a:ext>
              </a:extLst>
            </p:cNvPr>
            <p:cNvSpPr txBox="1"/>
            <p:nvPr/>
          </p:nvSpPr>
          <p:spPr>
            <a:xfrm>
              <a:off x="-8971" y="5407500"/>
              <a:ext cx="1793907" cy="91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참석자 </a:t>
              </a:r>
              <a:endParaRPr lang="en-US" altLang="ko-KR" sz="1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56A3A08-7406-4500-BA86-8143AFE6414C}"/>
              </a:ext>
            </a:extLst>
          </p:cNvPr>
          <p:cNvSpPr txBox="1"/>
          <p:nvPr/>
        </p:nvSpPr>
        <p:spPr>
          <a:xfrm>
            <a:off x="2794853" y="1802532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소홍식</a:t>
            </a:r>
            <a:r>
              <a:rPr lang="en-US" altLang="ko-KR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김용운</a:t>
            </a:r>
            <a:r>
              <a:rPr lang="en-US" altLang="ko-KR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endParaRPr lang="en-US" altLang="ko-KR" sz="1600" b="1" dirty="0">
              <a:ln>
                <a:solidFill>
                  <a:schemeClr val="accent5">
                    <a:alpha val="30000"/>
                  </a:schemeClr>
                </a:solidFill>
              </a:ln>
              <a:solidFill>
                <a:schemeClr val="accent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07358-838B-4D48-9DFA-64BBA463EB18}"/>
              </a:ext>
            </a:extLst>
          </p:cNvPr>
          <p:cNvSpPr txBox="1"/>
          <p:nvPr/>
        </p:nvSpPr>
        <p:spPr>
          <a:xfrm>
            <a:off x="2793818" y="2558930"/>
            <a:ext cx="7424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안드로이드에서 </a:t>
            </a:r>
            <a:r>
              <a:rPr lang="ko-KR" altLang="en-US" sz="1600" b="1" dirty="0" err="1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캡쳐한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이미지를 불러와 사용할 수 있도록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스마트폰과 </a:t>
            </a:r>
            <a:r>
              <a:rPr lang="en-US" altLang="ko-KR" sz="1600" b="1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PC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간</a:t>
            </a:r>
            <a:r>
              <a:rPr lang="ko-KR" altLang="en-US" sz="1600" b="1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소켓으로 </a:t>
            </a:r>
            <a:r>
              <a:rPr lang="ko-KR" altLang="en-US" sz="1600" b="1" dirty="0" err="1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캡쳐한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이미지 전송 필요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데이터 셋을 구하여 정확도 상승 필요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4664FB-940E-4376-96FE-D90CA6F02575}"/>
              </a:ext>
            </a:extLst>
          </p:cNvPr>
          <p:cNvSpPr txBox="1"/>
          <p:nvPr/>
        </p:nvSpPr>
        <p:spPr>
          <a:xfrm>
            <a:off x="2793818" y="4759262"/>
            <a:ext cx="8084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소홍식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600" b="1" dirty="0" err="1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캡쳐한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이미지를 불러오는 </a:t>
            </a:r>
            <a:r>
              <a:rPr lang="ko-KR" altLang="en-US" sz="1600" b="1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구현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 </a:t>
            </a:r>
            <a:r>
              <a:rPr lang="en-US" altLang="ko-KR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서버와 클라이언트 소켓 통신 구현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김용운 </a:t>
            </a:r>
            <a:r>
              <a:rPr lang="en-US" altLang="ko-KR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600" b="1" dirty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데이터셋 찾기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25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6" name="Picture 2" descr="http://imaging.olympus.co.kr/content/000022737.jpg">
            <a:extLst>
              <a:ext uri="{FF2B5EF4-FFF2-40B4-BE49-F238E27FC236}">
                <a16:creationId xmlns:a16="http://schemas.microsoft.com/office/drawing/2014/main" id="{4B80ECBC-AD4F-45A2-A078-7CAA97B4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68" y="1212523"/>
            <a:ext cx="9616518" cy="22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60E8B7-95CC-435B-9FC4-5537A78E79DD}"/>
              </a:ext>
            </a:extLst>
          </p:cNvPr>
          <p:cNvCxnSpPr>
            <a:cxnSpLocks/>
          </p:cNvCxnSpPr>
          <p:nvPr/>
        </p:nvCxnSpPr>
        <p:spPr>
          <a:xfrm>
            <a:off x="2780908" y="3470313"/>
            <a:ext cx="0" cy="80945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D73C5C-89C9-49A0-9E82-C2B052402EEE}"/>
              </a:ext>
            </a:extLst>
          </p:cNvPr>
          <p:cNvCxnSpPr>
            <a:cxnSpLocks/>
          </p:cNvCxnSpPr>
          <p:nvPr/>
        </p:nvCxnSpPr>
        <p:spPr>
          <a:xfrm>
            <a:off x="5920034" y="3470313"/>
            <a:ext cx="0" cy="80945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8CB253-6C87-45DB-A766-9CCC5EE5E17C}"/>
              </a:ext>
            </a:extLst>
          </p:cNvPr>
          <p:cNvCxnSpPr>
            <a:cxnSpLocks/>
          </p:cNvCxnSpPr>
          <p:nvPr/>
        </p:nvCxnSpPr>
        <p:spPr>
          <a:xfrm>
            <a:off x="9105949" y="3470313"/>
            <a:ext cx="0" cy="80945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5C52F15-26B6-49E5-99E4-D3147E0D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37" y="4204353"/>
            <a:ext cx="2185742" cy="1130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7E4E3B-AC85-446F-A185-C3BBF7F63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40" y="4202795"/>
            <a:ext cx="2150587" cy="11450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D7DD0-F6F8-4A49-A4D5-99B8A99E4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288" y="4191782"/>
            <a:ext cx="2166594" cy="1151003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CBF72C2F-8E83-40FD-B7CD-2805DBA964BA}"/>
              </a:ext>
            </a:extLst>
          </p:cNvPr>
          <p:cNvSpPr/>
          <p:nvPr/>
        </p:nvSpPr>
        <p:spPr>
          <a:xfrm>
            <a:off x="2780908" y="3946054"/>
            <a:ext cx="3139126" cy="517849"/>
          </a:xfrm>
          <a:prstGeom prst="arc">
            <a:avLst>
              <a:gd name="adj1" fmla="val 1080556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CCD91-7DD6-4194-A35B-4581C9F24A06}"/>
              </a:ext>
            </a:extLst>
          </p:cNvPr>
          <p:cNvSpPr txBox="1"/>
          <p:nvPr/>
        </p:nvSpPr>
        <p:spPr>
          <a:xfrm>
            <a:off x="4143400" y="3651614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5s</a:t>
            </a: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E8D40F00-E9E6-4DB1-859E-527C843410F8}"/>
              </a:ext>
            </a:extLst>
          </p:cNvPr>
          <p:cNvSpPr/>
          <p:nvPr/>
        </p:nvSpPr>
        <p:spPr>
          <a:xfrm>
            <a:off x="5966823" y="3943323"/>
            <a:ext cx="3139126" cy="517849"/>
          </a:xfrm>
          <a:prstGeom prst="arc">
            <a:avLst>
              <a:gd name="adj1" fmla="val 1076047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9351BA-B6D4-4CA2-A9F8-C4AF4272A1C0}"/>
              </a:ext>
            </a:extLst>
          </p:cNvPr>
          <p:cNvSpPr txBox="1"/>
          <p:nvPr/>
        </p:nvSpPr>
        <p:spPr>
          <a:xfrm>
            <a:off x="7553426" y="3668280"/>
            <a:ext cx="58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07334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11A1C7-24D6-44DE-9851-9D9093FD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3" y="1590774"/>
            <a:ext cx="4229493" cy="3172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692099-3B01-4FE7-AAD2-341A8E88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68" y="999242"/>
            <a:ext cx="3266388" cy="435518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FDF7AEE-E1A3-4671-A447-3023E22E8BA1}"/>
              </a:ext>
            </a:extLst>
          </p:cNvPr>
          <p:cNvSpPr/>
          <p:nvPr/>
        </p:nvSpPr>
        <p:spPr>
          <a:xfrm>
            <a:off x="5691505" y="3054284"/>
            <a:ext cx="1359744" cy="597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35EE8F-939A-4983-BC5E-1BBE39B8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0997"/>
            <a:ext cx="4392449" cy="5137115"/>
          </a:xfrm>
          <a:prstGeom prst="rect">
            <a:avLst/>
          </a:prstGeom>
        </p:spPr>
      </p:pic>
      <p:pic>
        <p:nvPicPr>
          <p:cNvPr id="16" name="Picture 16" descr="sell phone에 대한 이미지 검색결과">
            <a:extLst>
              <a:ext uri="{FF2B5EF4-FFF2-40B4-BE49-F238E27FC236}">
                <a16:creationId xmlns:a16="http://schemas.microsoft.com/office/drawing/2014/main" id="{7D68D2F6-B047-4D52-A872-E973B035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23" y="3870961"/>
            <a:ext cx="2076475" cy="20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monitor icon에 대한 이미지 검색결과">
            <a:extLst>
              <a:ext uri="{FF2B5EF4-FFF2-40B4-BE49-F238E27FC236}">
                <a16:creationId xmlns:a16="http://schemas.microsoft.com/office/drawing/2014/main" id="{101076BF-D814-4EBA-9B55-5F19E9AD2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78" y="1233635"/>
            <a:ext cx="1689966" cy="168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52CB267-D13A-403B-8BCC-37380E74D457}"/>
              </a:ext>
            </a:extLst>
          </p:cNvPr>
          <p:cNvSpPr/>
          <p:nvPr/>
        </p:nvSpPr>
        <p:spPr>
          <a:xfrm rot="10800000">
            <a:off x="2837820" y="3135722"/>
            <a:ext cx="333209" cy="654104"/>
          </a:xfrm>
          <a:prstGeom prst="downArrow">
            <a:avLst/>
          </a:prstGeom>
          <a:solidFill>
            <a:srgbClr val="35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FEE3A55-ED84-4E13-83BF-1CCABAA89BB2}"/>
              </a:ext>
            </a:extLst>
          </p:cNvPr>
          <p:cNvSpPr/>
          <p:nvPr/>
        </p:nvSpPr>
        <p:spPr>
          <a:xfrm>
            <a:off x="3183766" y="3135722"/>
            <a:ext cx="333209" cy="654104"/>
          </a:xfrm>
          <a:prstGeom prst="downArrow">
            <a:avLst/>
          </a:prstGeom>
          <a:solidFill>
            <a:srgbClr val="35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AutoShape 6" descr="tensorflow에 대한 이미지 검색결과">
            <a:extLst>
              <a:ext uri="{FF2B5EF4-FFF2-40B4-BE49-F238E27FC236}">
                <a16:creationId xmlns:a16="http://schemas.microsoft.com/office/drawing/2014/main" id="{2C18BC5A-2051-495E-A77E-5A1E4C4EA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83766" y="2069968"/>
            <a:ext cx="384761" cy="3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0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0ED7D0-1DBE-4EB6-9D12-E30A99483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4" y="1208235"/>
            <a:ext cx="6124575" cy="4886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166AD-682E-4108-9199-4510856AA0EB}"/>
              </a:ext>
            </a:extLst>
          </p:cNvPr>
          <p:cNvSpPr txBox="1"/>
          <p:nvPr/>
        </p:nvSpPr>
        <p:spPr>
          <a:xfrm>
            <a:off x="7312143" y="1345767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4DF1C-4979-4E04-8555-6F6D012D4EA6}"/>
              </a:ext>
            </a:extLst>
          </p:cNvPr>
          <p:cNvSpPr txBox="1"/>
          <p:nvPr/>
        </p:nvSpPr>
        <p:spPr>
          <a:xfrm>
            <a:off x="7312143" y="2527843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B64D5-3969-4591-938D-24EC6774B49A}"/>
              </a:ext>
            </a:extLst>
          </p:cNvPr>
          <p:cNvSpPr txBox="1"/>
          <p:nvPr/>
        </p:nvSpPr>
        <p:spPr>
          <a:xfrm>
            <a:off x="7312143" y="3699622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79EB5-8B19-45D4-A151-06B4BB483A70}"/>
              </a:ext>
            </a:extLst>
          </p:cNvPr>
          <p:cNvSpPr txBox="1"/>
          <p:nvPr/>
        </p:nvSpPr>
        <p:spPr>
          <a:xfrm>
            <a:off x="8350328" y="1784829"/>
            <a:ext cx="859421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동시에 인식되더라도 속도가 저하되지 않았음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11681-4041-471E-9127-D7262B1AE765}"/>
              </a:ext>
            </a:extLst>
          </p:cNvPr>
          <p:cNvSpPr txBox="1"/>
          <p:nvPr/>
        </p:nvSpPr>
        <p:spPr>
          <a:xfrm>
            <a:off x="8350327" y="1452407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다중 인식 가능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2C7DC-C2D9-4D1C-9918-B3A17693C866}"/>
              </a:ext>
            </a:extLst>
          </p:cNvPr>
          <p:cNvGrpSpPr/>
          <p:nvPr/>
        </p:nvGrpSpPr>
        <p:grpSpPr>
          <a:xfrm>
            <a:off x="7154287" y="1455303"/>
            <a:ext cx="826170" cy="704636"/>
            <a:chOff x="5809133" y="2378955"/>
            <a:chExt cx="826170" cy="70463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555C0D8-E1BB-4DF2-93EB-87A80B234839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D64E0DE-BB0F-4B77-8C6C-C123201A4646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B280935-A859-499C-8D54-D33468361E95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DE621A-D5C5-4BE5-8B3D-BB3D262341E6}"/>
                </a:ext>
              </a:extLst>
            </p:cNvPr>
            <p:cNvSpPr txBox="1"/>
            <p:nvPr/>
          </p:nvSpPr>
          <p:spPr>
            <a:xfrm>
              <a:off x="5809133" y="2545336"/>
              <a:ext cx="826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01</a:t>
              </a:r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251F74-A5FF-4784-BB01-940897369838}"/>
              </a:ext>
            </a:extLst>
          </p:cNvPr>
          <p:cNvGrpSpPr/>
          <p:nvPr/>
        </p:nvGrpSpPr>
        <p:grpSpPr>
          <a:xfrm>
            <a:off x="7154287" y="2931085"/>
            <a:ext cx="826170" cy="704636"/>
            <a:chOff x="5809133" y="3424387"/>
            <a:chExt cx="826170" cy="70463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F523B4-DB06-42A7-8FAF-D2F52EF87429}"/>
                </a:ext>
              </a:extLst>
            </p:cNvPr>
            <p:cNvGrpSpPr/>
            <p:nvPr/>
          </p:nvGrpSpPr>
          <p:grpSpPr>
            <a:xfrm>
              <a:off x="5869900" y="3424387"/>
              <a:ext cx="704636" cy="704636"/>
              <a:chOff x="5869900" y="2407536"/>
              <a:chExt cx="704636" cy="704636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F626027F-E5E7-4E6F-BF0B-2E00E4F0750E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77A7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0A98D2A-088A-4828-83C4-EA2D4363EF9C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77A7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E92E4F-ECAE-4A26-B75C-F35320127C99}"/>
                </a:ext>
              </a:extLst>
            </p:cNvPr>
            <p:cNvSpPr txBox="1"/>
            <p:nvPr/>
          </p:nvSpPr>
          <p:spPr>
            <a:xfrm>
              <a:off x="5809133" y="3590768"/>
              <a:ext cx="826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02</a:t>
              </a:r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3F7EF2-646E-40BE-A336-1638B349EBD5}"/>
              </a:ext>
            </a:extLst>
          </p:cNvPr>
          <p:cNvSpPr txBox="1"/>
          <p:nvPr/>
        </p:nvSpPr>
        <p:spPr>
          <a:xfrm>
            <a:off x="8350327" y="2928189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셋 문제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39E62-FC01-4FAD-8085-73ABFDE59962}"/>
              </a:ext>
            </a:extLst>
          </p:cNvPr>
          <p:cNvSpPr txBox="1"/>
          <p:nvPr/>
        </p:nvSpPr>
        <p:spPr>
          <a:xfrm>
            <a:off x="8350328" y="3312369"/>
            <a:ext cx="8594218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현재 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happy, natural, surprise, angry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인식률 높지만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sad, fear, disgust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인식률 낮음 확인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92731-3D73-48CF-A84E-6CA28A537C6D}"/>
              </a:ext>
            </a:extLst>
          </p:cNvPr>
          <p:cNvSpPr txBox="1"/>
          <p:nvPr/>
        </p:nvSpPr>
        <p:spPr>
          <a:xfrm>
            <a:off x="8236030" y="3930161"/>
            <a:ext cx="2949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+mn-ea"/>
              </a:rPr>
              <a:t>* </a:t>
            </a:r>
            <a:r>
              <a:rPr lang="ko-KR" altLang="en-US" sz="1200" dirty="0">
                <a:solidFill>
                  <a:srgbClr val="00B050"/>
                </a:solidFill>
                <a:latin typeface="+mn-ea"/>
              </a:rPr>
              <a:t>새로운 데이터셋으로 트레이닝 예정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D8E0B-707F-4434-B3CE-5208E81C97F3}"/>
              </a:ext>
            </a:extLst>
          </p:cNvPr>
          <p:cNvSpPr txBox="1"/>
          <p:nvPr/>
        </p:nvSpPr>
        <p:spPr>
          <a:xfrm>
            <a:off x="7330010" y="4321313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A191C9-16B5-486E-B0AD-05CC8DF026D8}"/>
              </a:ext>
            </a:extLst>
          </p:cNvPr>
          <p:cNvSpPr txBox="1"/>
          <p:nvPr/>
        </p:nvSpPr>
        <p:spPr>
          <a:xfrm>
            <a:off x="8363936" y="4767217"/>
            <a:ext cx="859421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일부 안경 착용자는 얼굴 인식률 낮음 확인 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7FC8F7-5472-4430-9160-10C7C0BC1423}"/>
              </a:ext>
            </a:extLst>
          </p:cNvPr>
          <p:cNvSpPr txBox="1"/>
          <p:nvPr/>
        </p:nvSpPr>
        <p:spPr>
          <a:xfrm>
            <a:off x="8363936" y="4429652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Opencv</a:t>
            </a:r>
            <a:r>
              <a:rPr lang="en-US" altLang="ko-KR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문제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D50F3B-67C2-4827-A0A0-E16E07513E64}"/>
              </a:ext>
            </a:extLst>
          </p:cNvPr>
          <p:cNvGrpSpPr/>
          <p:nvPr/>
        </p:nvGrpSpPr>
        <p:grpSpPr>
          <a:xfrm>
            <a:off x="7154287" y="4430849"/>
            <a:ext cx="826170" cy="704636"/>
            <a:chOff x="5791266" y="2378955"/>
            <a:chExt cx="826170" cy="7046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E3935F1-C54D-4044-B8A2-FB32A24336E5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FB64B0F-C795-4A2F-BCA3-AC0FCF7CC3B9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E823670-3412-43C2-AAFB-A193EA140DFB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FAA364-F4B1-4719-A112-1F0E35A699E6}"/>
                </a:ext>
              </a:extLst>
            </p:cNvPr>
            <p:cNvSpPr txBox="1"/>
            <p:nvPr/>
          </p:nvSpPr>
          <p:spPr>
            <a:xfrm>
              <a:off x="5791266" y="2544630"/>
              <a:ext cx="826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03</a:t>
              </a:r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22" grpId="0"/>
      <p:bldP spid="23" grpId="0"/>
      <p:bldP spid="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C93233-5DD2-4A76-8EF5-A965288FF6BF}"/>
              </a:ext>
            </a:extLst>
          </p:cNvPr>
          <p:cNvSpPr/>
          <p:nvPr/>
        </p:nvSpPr>
        <p:spPr>
          <a:xfrm>
            <a:off x="1225928" y="1470172"/>
            <a:ext cx="3250822" cy="4362450"/>
          </a:xfrm>
          <a:prstGeom prst="rect">
            <a:avLst/>
          </a:prstGeom>
          <a:solidFill>
            <a:srgbClr val="A6C5D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48712A-F66C-4E22-A50C-5E23FC122CC6}"/>
              </a:ext>
            </a:extLst>
          </p:cNvPr>
          <p:cNvSpPr/>
          <p:nvPr/>
        </p:nvSpPr>
        <p:spPr>
          <a:xfrm>
            <a:off x="6353176" y="2682728"/>
            <a:ext cx="4688166" cy="1676400"/>
          </a:xfrm>
          <a:prstGeom prst="rect">
            <a:avLst/>
          </a:prstGeom>
          <a:solidFill>
            <a:srgbClr val="A6C5D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3515FB-8BC1-4814-8A80-415A01D5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91" y="2821184"/>
            <a:ext cx="4343400" cy="1447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53569F4-269D-4F41-BE18-C40EEDC1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76" y="1622768"/>
            <a:ext cx="3032300" cy="40865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43AE03C-5D91-4D8B-ACC0-9DA4BFC7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30" y="831376"/>
            <a:ext cx="1121940" cy="11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666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2160</TotalTime>
  <Words>444</Words>
  <Application>Microsoft Office PowerPoint</Application>
  <PresentationFormat>와이드스크린</PresentationFormat>
  <Paragraphs>130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나눔바른고딕 UltraLight</vt:lpstr>
      <vt:lpstr>함초롬바탕</vt:lpstr>
      <vt:lpstr>Calibri Light</vt:lpstr>
      <vt:lpstr>맑은 고딕</vt:lpstr>
      <vt:lpstr>나눔바른고딕 Light</vt:lpstr>
      <vt:lpstr>Wingdings 2</vt:lpstr>
      <vt:lpstr>Calibri</vt:lpstr>
      <vt:lpstr>HDOfficeLightV0</vt:lpstr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YongWoon</cp:lastModifiedBy>
  <cp:revision>123</cp:revision>
  <dcterms:created xsi:type="dcterms:W3CDTF">2017-07-21T02:51:28Z</dcterms:created>
  <dcterms:modified xsi:type="dcterms:W3CDTF">2018-05-03T06:56:00Z</dcterms:modified>
</cp:coreProperties>
</file>